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75" r:id="rId4"/>
    <p:sldId id="276" r:id="rId5"/>
    <p:sldId id="258" r:id="rId6"/>
    <p:sldId id="259" r:id="rId7"/>
    <p:sldId id="260" r:id="rId8"/>
    <p:sldId id="263" r:id="rId9"/>
    <p:sldId id="261" r:id="rId10"/>
    <p:sldId id="266" r:id="rId11"/>
    <p:sldId id="297" r:id="rId12"/>
    <p:sldId id="290" r:id="rId13"/>
    <p:sldId id="291" r:id="rId14"/>
    <p:sldId id="292" r:id="rId15"/>
    <p:sldId id="294" r:id="rId16"/>
    <p:sldId id="293" r:id="rId17"/>
    <p:sldId id="295" r:id="rId18"/>
    <p:sldId id="296" r:id="rId19"/>
    <p:sldId id="268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72" r:id="rId33"/>
    <p:sldId id="277" r:id="rId34"/>
    <p:sldId id="298" r:id="rId35"/>
    <p:sldId id="299" r:id="rId36"/>
    <p:sldId id="274" r:id="rId37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lacial Indifference" panose="020B0604020202020204" charset="0"/>
      <p:regular r:id="rId43"/>
    </p:embeddedFont>
    <p:embeddedFont>
      <p:font typeface="Glacial Indifference Bold" panose="020B0604020202020204" charset="0"/>
      <p:regular r:id="rId44"/>
    </p:embeddedFont>
    <p:embeddedFont>
      <p:font typeface="Open Sauce Light" panose="020B0604020202020204" charset="0"/>
      <p:regular r:id="rId45"/>
    </p:embeddedFont>
    <p:embeddedFont>
      <p:font typeface="Open Sauce Light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3DBA9-C893-47C9-AAD9-624F892F762B}" v="14" dt="2021-05-04T13:00:3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3E62F-F7CB-4C95-9EA6-5AB8DFD107B2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2AA79-7204-431B-AF50-E5C4CD99DA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3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1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1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5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1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25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48.gif"/><Relationship Id="rId5" Type="http://schemas.openxmlformats.org/officeDocument/2006/relationships/image" Target="../media/image46.png"/><Relationship Id="rId10" Type="http://schemas.openxmlformats.org/officeDocument/2006/relationships/image" Target="../media/image6.svg"/><Relationship Id="rId4" Type="http://schemas.openxmlformats.org/officeDocument/2006/relationships/image" Target="../media/image45.sv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49.gif"/><Relationship Id="rId5" Type="http://schemas.openxmlformats.org/officeDocument/2006/relationships/image" Target="../media/image46.png"/><Relationship Id="rId10" Type="http://schemas.openxmlformats.org/officeDocument/2006/relationships/image" Target="../media/image6.svg"/><Relationship Id="rId4" Type="http://schemas.openxmlformats.org/officeDocument/2006/relationships/image" Target="../media/image45.sv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45.svg"/><Relationship Id="rId5" Type="http://schemas.openxmlformats.org/officeDocument/2006/relationships/image" Target="../media/image3.png"/><Relationship Id="rId10" Type="http://schemas.openxmlformats.org/officeDocument/2006/relationships/image" Target="../media/image44.png"/><Relationship Id="rId4" Type="http://schemas.openxmlformats.org/officeDocument/2006/relationships/image" Target="../media/image47.svg"/><Relationship Id="rId9" Type="http://schemas.openxmlformats.org/officeDocument/2006/relationships/image" Target="../media/image50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1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2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3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4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5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6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7.gif"/><Relationship Id="rId5" Type="http://schemas.openxmlformats.org/officeDocument/2006/relationships/image" Target="../media/image44.png"/><Relationship Id="rId10" Type="http://schemas.openxmlformats.org/officeDocument/2006/relationships/image" Target="../media/image6.svg"/><Relationship Id="rId4" Type="http://schemas.openxmlformats.org/officeDocument/2006/relationships/image" Target="../media/image47.sv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svg"/><Relationship Id="rId7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9.png"/><Relationship Id="rId3" Type="http://schemas.openxmlformats.org/officeDocument/2006/relationships/image" Target="../media/image4.svg"/><Relationship Id="rId7" Type="http://schemas.openxmlformats.org/officeDocument/2006/relationships/image" Target="../media/image65.png"/><Relationship Id="rId12" Type="http://schemas.microsoft.com/office/2007/relationships/hdphoto" Target="../media/hdphoto2.wdp"/><Relationship Id="rId2" Type="http://schemas.openxmlformats.org/officeDocument/2006/relationships/image" Target="../media/image3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.sv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5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.sv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631" y="6885978"/>
            <a:ext cx="6863319" cy="670751"/>
            <a:chOff x="0" y="0"/>
            <a:chExt cx="9151091" cy="894335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5400000">
              <a:off x="8159074" y="-97682"/>
              <a:ext cx="894335" cy="1089699"/>
              <a:chOff x="0" y="0"/>
              <a:chExt cx="2354580" cy="28689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98002" y="0"/>
              <a:ext cx="7769010" cy="894335"/>
              <a:chOff x="0" y="0"/>
              <a:chExt cx="1797897" cy="2069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97897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797897" h="206966">
                    <a:moveTo>
                      <a:pt x="0" y="0"/>
                    </a:moveTo>
                    <a:lnTo>
                      <a:pt x="1797897" y="0"/>
                    </a:lnTo>
                    <a:lnTo>
                      <a:pt x="1797897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187631" y="2511883"/>
            <a:ext cx="7146415" cy="233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SkillShare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9900"/>
              </a:lnSpc>
            </a:pPr>
            <a:r>
              <a:rPr lang="en-US" sz="3600" dirty="0" err="1">
                <a:solidFill>
                  <a:srgbClr val="000000"/>
                </a:solidFill>
                <a:latin typeface="Glacial Indifference"/>
              </a:rPr>
              <a:t>Entrega</a:t>
            </a:r>
            <a:r>
              <a:rPr lang="en-US" sz="3600" dirty="0">
                <a:solidFill>
                  <a:srgbClr val="000000"/>
                </a:solidFill>
                <a:latin typeface="Glacial Indifference"/>
              </a:rPr>
              <a:t> nº3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97617" y="1261656"/>
            <a:ext cx="6761467" cy="776368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7016349"/>
            <a:ext cx="6296657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Um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da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equipe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RGBA</a:t>
            </a:r>
            <a:endParaRPr lang="en-US" sz="2394" spc="95" dirty="0">
              <a:solidFill>
                <a:srgbClr val="FFFFFF"/>
              </a:solidFill>
              <a:latin typeface="Open Sauce Ligh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10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-5400000">
            <a:off x="5818208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AutoShape 11"/>
          <p:cNvSpPr/>
          <p:nvPr/>
        </p:nvSpPr>
        <p:spPr>
          <a:xfrm rot="-5400000">
            <a:off x="1227682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AutoShape 12"/>
          <p:cNvSpPr/>
          <p:nvPr/>
        </p:nvSpPr>
        <p:spPr>
          <a:xfrm rot="-5400000">
            <a:off x="904751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TextBox 14"/>
          <p:cNvSpPr txBox="1"/>
          <p:nvPr/>
        </p:nvSpPr>
        <p:spPr>
          <a:xfrm>
            <a:off x="1000259" y="953427"/>
            <a:ext cx="8629883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FFFFFF"/>
                </a:solidFill>
                <a:latin typeface="Glacial Indifference"/>
              </a:rPr>
              <a:t>Linha</a:t>
            </a:r>
            <a:r>
              <a:rPr lang="en-US" sz="9000" dirty="0">
                <a:solidFill>
                  <a:srgbClr val="FFFFFF"/>
                </a:solidFill>
                <a:latin typeface="Glacial Indifference"/>
              </a:rPr>
              <a:t> do tempo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76600" y="5448300"/>
            <a:ext cx="2104948" cy="2552059"/>
            <a:chOff x="0" y="0"/>
            <a:chExt cx="2806598" cy="3402745"/>
          </a:xfrm>
        </p:grpSpPr>
        <p:grpSp>
          <p:nvGrpSpPr>
            <p:cNvPr id="16" name="Group 16"/>
            <p:cNvGrpSpPr/>
            <p:nvPr/>
          </p:nvGrpSpPr>
          <p:grpSpPr>
            <a:xfrm>
              <a:off x="1299977" y="0"/>
              <a:ext cx="206644" cy="20664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973938" y="505360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068789"/>
              <a:ext cx="2806598" cy="1333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Cadastro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alunos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log-in para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usuários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e-mails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automáticos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82485" y="1427712"/>
              <a:ext cx="2241623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84853" y="3186242"/>
            <a:ext cx="2104948" cy="3163309"/>
            <a:chOff x="0" y="113824"/>
            <a:chExt cx="2806598" cy="4217745"/>
          </a:xfrm>
        </p:grpSpPr>
        <p:grpSp>
          <p:nvGrpSpPr>
            <p:cNvPr id="22" name="Group 22"/>
            <p:cNvGrpSpPr/>
            <p:nvPr/>
          </p:nvGrpSpPr>
          <p:grpSpPr>
            <a:xfrm>
              <a:off x="1299977" y="3127199"/>
              <a:ext cx="206644" cy="206644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973938" y="3632559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Upload e download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conteúdo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biblioteca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upload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visualização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destaques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pílulas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conhecimento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eventos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1781" y="113824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43473" y="3186242"/>
            <a:ext cx="2104948" cy="3163308"/>
            <a:chOff x="0" y="28575"/>
            <a:chExt cx="2806598" cy="4217744"/>
          </a:xfrm>
        </p:grpSpPr>
        <p:grpSp>
          <p:nvGrpSpPr>
            <p:cNvPr id="28" name="Group 28"/>
            <p:cNvGrpSpPr/>
            <p:nvPr/>
          </p:nvGrpSpPr>
          <p:grpSpPr>
            <a:xfrm>
              <a:off x="1299977" y="3047354"/>
              <a:ext cx="206644" cy="20664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973938" y="3552714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resolução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feedback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avaliações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cálculo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notas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geração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certificados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amostra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gráficos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adminstradores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1781" y="28575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14163" y="5450327"/>
            <a:ext cx="2104948" cy="3575954"/>
            <a:chOff x="0" y="0"/>
            <a:chExt cx="2806598" cy="4767940"/>
          </a:xfrm>
        </p:grpSpPr>
        <p:grpSp>
          <p:nvGrpSpPr>
            <p:cNvPr id="34" name="Group 34"/>
            <p:cNvGrpSpPr/>
            <p:nvPr/>
          </p:nvGrpSpPr>
          <p:grpSpPr>
            <a:xfrm>
              <a:off x="1307264" y="0"/>
              <a:ext cx="206644" cy="206644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973938" y="505360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2066087"/>
              <a:ext cx="2806598" cy="2701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Criação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catálogo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vinculação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manipulação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banco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questões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registro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atividades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rastreio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progresso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controle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1781" y="1389976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11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pt-BR" sz="9000" dirty="0" err="1">
                  <a:solidFill>
                    <a:srgbClr val="000000"/>
                  </a:solidFill>
                  <a:latin typeface="Glacial Indifference"/>
                </a:rPr>
                <a:t>Mock-ups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55559" y="4474391"/>
              <a:ext cx="4381002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03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6" name="Picture 10">
            <a:extLst>
              <a:ext uri="{FF2B5EF4-FFF2-40B4-BE49-F238E27FC236}">
                <a16:creationId xmlns:a16="http://schemas.microsoft.com/office/drawing/2014/main" id="{8D05CB33-1831-4740-AD0E-72306F511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608979" y="1348148"/>
            <a:ext cx="6417596" cy="75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2A23CBF-E65B-418D-B843-928EE1062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87" y="0"/>
            <a:ext cx="12585625" cy="10287000"/>
          </a:xfrm>
          <a:prstGeom prst="rect">
            <a:avLst/>
          </a:prstGeom>
        </p:spPr>
      </p:pic>
      <p:grpSp>
        <p:nvGrpSpPr>
          <p:cNvPr id="4" name="Group 11">
            <a:extLst>
              <a:ext uri="{FF2B5EF4-FFF2-40B4-BE49-F238E27FC236}">
                <a16:creationId xmlns:a16="http://schemas.microsoft.com/office/drawing/2014/main" id="{393AB908-DC78-44CF-BAED-B73C2CC01BA4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5" name="Group 12">
              <a:extLst>
                <a:ext uri="{FF2B5EF4-FFF2-40B4-BE49-F238E27FC236}">
                  <a16:creationId xmlns:a16="http://schemas.microsoft.com/office/drawing/2014/main" id="{E8C90F60-01CC-4B19-8EBB-19B05A11E2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7" name="Freeform 13">
                <a:extLst>
                  <a:ext uri="{FF2B5EF4-FFF2-40B4-BE49-F238E27FC236}">
                    <a16:creationId xmlns:a16="http://schemas.microsoft.com/office/drawing/2014/main" id="{58888EF9-F848-44C7-AB1E-C6A567B38622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6" name="Picture 14">
              <a:extLst>
                <a:ext uri="{FF2B5EF4-FFF2-40B4-BE49-F238E27FC236}">
                  <a16:creationId xmlns:a16="http://schemas.microsoft.com/office/drawing/2014/main" id="{FE837426-7F4B-4696-8C18-F0D4AE1B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8" name="Group 15">
            <a:extLst>
              <a:ext uri="{FF2B5EF4-FFF2-40B4-BE49-F238E27FC236}">
                <a16:creationId xmlns:a16="http://schemas.microsoft.com/office/drawing/2014/main" id="{0E2F4F38-CC1E-4468-AF5F-845436F35968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3DA94715-72F5-49B9-882E-100BEB61BF74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</p:txBody>
        </p:sp>
        <p:sp>
          <p:nvSpPr>
            <p:cNvPr id="10" name="AutoShape 17">
              <a:extLst>
                <a:ext uri="{FF2B5EF4-FFF2-40B4-BE49-F238E27FC236}">
                  <a16:creationId xmlns:a16="http://schemas.microsoft.com/office/drawing/2014/main" id="{D75F92FE-98DA-42E6-B453-956D3E9726EF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1" name="Picture 18">
            <a:extLst>
              <a:ext uri="{FF2B5EF4-FFF2-40B4-BE49-F238E27FC236}">
                <a16:creationId xmlns:a16="http://schemas.microsoft.com/office/drawing/2014/main" id="{BE3E4529-53D4-4866-BAE8-3F3C2A803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3344DB7-8369-42B6-B480-F83802A1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44" y="0"/>
            <a:ext cx="7020512" cy="1028700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E4C76641-A88C-4E40-9CA5-48B38210976A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E6596D06-7A4E-4BA3-9CE0-FD94F5ECD5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E8DBA352-9D87-40AB-9527-007C5BE43950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F7A1DD80-8570-49EF-984D-87A2ACCD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F23E2BF6-95BE-4A39-BCFC-A43B26823044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BE0BA1C1-43BA-4C35-AA5A-4510ED7196F3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13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6FC02D18-6294-4622-9F3E-2C3CAF03FFE4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5FAB815E-13D1-4EDD-BFF6-92C82C0F4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D6BACD7-32AB-43ED-8C10-BBE19B93F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" t="1853" r="2032" b="2592"/>
          <a:stretch/>
        </p:blipFill>
        <p:spPr>
          <a:xfrm>
            <a:off x="723900" y="-16561"/>
            <a:ext cx="16840200" cy="10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6A473679-6FB1-46B1-BB9D-D498530A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74" y="0"/>
            <a:ext cx="10596052" cy="1028700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56A52AFC-69E9-4179-840D-C2E2BF968232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49827D9E-3BFE-49D3-9458-4889109A9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221F0D21-B42B-42D8-B0E4-E08879670218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9224EA5C-B4AE-4029-AECF-8C70F8235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62A50CEE-16D1-4AFA-9AEB-BB4B3DD050E0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CCB7D04B-EEB7-4875-A1E1-C063A768297C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46AC34C7-F178-4C37-988A-4B7F9946CEBD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A4FED35C-6BF1-4126-843E-30B83BAD6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6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89A771-3120-4EA9-9350-B1DB83AE3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0"/>
            <a:ext cx="13167360" cy="1028700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32385CB2-40FF-457F-811F-D045A80B9167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0F0EDC73-9FB4-4B5E-9178-F3CEA8FDB2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A948B768-522E-4AEA-A612-3AC3896DAB2A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FBEABA2D-ABBA-4317-BA88-21874119D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2BC49266-7926-4AEF-BB5E-2EDEB6A8485F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79A589C5-822A-42CC-895C-059A3B6B9773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16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FB0D65B3-38C8-49B7-B3F5-59046637E1FA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AD268A9E-C5BF-4D81-A916-C33F9D6EB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6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60BB704-DF0D-4E2C-AC5B-FD1BEEC86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53" y="0"/>
            <a:ext cx="14466094" cy="1028700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B2DEFAD1-A2E2-40CF-8D11-0C97588C66D3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5A7ADC5C-2127-4D98-9E2D-AEF5582751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F5366FD5-3750-49FF-83B4-20CF2D5E92FA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35749607-5DBF-4F19-939E-5BC294E4B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52531000-8722-4005-A93A-ED07EE239E63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20ABC55C-177A-4162-B2EA-2988AEDDE08A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17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03B9DCD7-A1BE-40FA-AFDF-B55DEB11D3E6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1582EF1F-C58E-4A3C-8AD0-4D27ED1BE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21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2B4209E-8C46-4DB0-99AD-D407233A8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53" y="0"/>
            <a:ext cx="14466094" cy="10287000"/>
          </a:xfrm>
          <a:prstGeom prst="rect">
            <a:avLst/>
          </a:prstGeom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22573EA9-2733-46C6-AE29-54F71EE3CFC0}"/>
              </a:ext>
            </a:extLst>
          </p:cNvPr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9834B227-051B-4563-B707-A816538ACB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8F0E62B9-6B70-4188-81AD-8C451576A191}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94F5CCA3-F659-4931-8D1C-A8B9D97B2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5C166023-FF29-4DF2-B1B0-B8328F98CABA}"/>
              </a:ext>
            </a:extLst>
          </p:cNvPr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05F41194-581A-4EAE-9C94-5C4960C1AD91}"/>
                </a:ext>
              </a:extLst>
            </p:cNvPr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18</a:t>
              </a:r>
            </a:p>
          </p:txBody>
        </p:sp>
        <p:sp>
          <p:nvSpPr>
            <p:cNvPr id="11" name="AutoShape 17">
              <a:extLst>
                <a:ext uri="{FF2B5EF4-FFF2-40B4-BE49-F238E27FC236}">
                  <a16:creationId xmlns:a16="http://schemas.microsoft.com/office/drawing/2014/main" id="{B0A5F7D0-47A2-4780-A957-5656C813BA81}"/>
                </a:ext>
              </a:extLst>
            </p:cNvPr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2" name="Picture 18">
            <a:extLst>
              <a:ext uri="{FF2B5EF4-FFF2-40B4-BE49-F238E27FC236}">
                <a16:creationId xmlns:a16="http://schemas.microsoft.com/office/drawing/2014/main" id="{A65FBB19-C41E-4BC2-9CF4-637C5817E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70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19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8854" y="2018713"/>
            <a:ext cx="7575146" cy="674876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221564" y="2018713"/>
            <a:ext cx="8471140" cy="6319087"/>
            <a:chOff x="-1614066" y="0"/>
            <a:chExt cx="11294853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-1614066" y="2673679"/>
              <a:ext cx="11294853" cy="1692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Entrega</a:t>
              </a: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 de valor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4178" y="4490596"/>
              <a:ext cx="5303764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04 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849951"/>
            <a:chOff x="0" y="-19049"/>
            <a:chExt cx="4058181" cy="113326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</a:t>
              </a:r>
              <a:r>
                <a:rPr lang="en-US" sz="2500" spc="100" dirty="0" err="1">
                  <a:solidFill>
                    <a:srgbClr val="FFFFFF"/>
                  </a:solidFill>
                  <a:latin typeface="Open Sauce Light Bold"/>
                </a:rPr>
                <a:t>árbara</a:t>
              </a: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 Port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412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Product Owner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849951"/>
            <a:chOff x="0" y="-19049"/>
            <a:chExt cx="3928479" cy="1133267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412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pt-BR" sz="2000" spc="80" dirty="0">
                  <a:solidFill>
                    <a:srgbClr val="FFFFFF"/>
                  </a:solidFill>
                  <a:latin typeface="Open Sauce Light"/>
                </a:rPr>
                <a:t>S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crum</a:t>
              </a: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 Master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Giovanni Alves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Ana Clara Godoy</a:t>
              </a:r>
            </a:p>
          </p:txBody>
        </p:sp>
      </p:grpSp>
      <p:pic>
        <p:nvPicPr>
          <p:cNvPr id="30" name="Imagem 29" descr="Homem de camisa preta&#10;&#10;Descrição gerada automaticamente">
            <a:extLst>
              <a:ext uri="{FF2B5EF4-FFF2-40B4-BE49-F238E27FC236}">
                <a16:creationId xmlns:a16="http://schemas.microsoft.com/office/drawing/2014/main" id="{B7945331-912E-4F09-9D5B-DE3972CADD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t="8140" r="9861" b="36013"/>
          <a:stretch/>
        </p:blipFill>
        <p:spPr>
          <a:xfrm>
            <a:off x="3614477" y="4982277"/>
            <a:ext cx="1517905" cy="1517904"/>
          </a:xfrm>
          <a:prstGeom prst="ellipse">
            <a:avLst/>
          </a:prstGeom>
        </p:spPr>
      </p:pic>
      <p:pic>
        <p:nvPicPr>
          <p:cNvPr id="35" name="Imagem 34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51675FC0-D235-4814-8615-36F9422D14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t="10991" r="63" b="14103"/>
          <a:stretch/>
        </p:blipFill>
        <p:spPr>
          <a:xfrm>
            <a:off x="8327787" y="4982277"/>
            <a:ext cx="1517904" cy="1517904"/>
          </a:xfrm>
          <a:prstGeom prst="ellipse">
            <a:avLst/>
          </a:prstGeom>
        </p:spPr>
      </p:pic>
      <p:pic>
        <p:nvPicPr>
          <p:cNvPr id="37" name="Imagem 36" descr="Mulher com cabelos longos&#10;&#10;Descrição gerada automaticamente">
            <a:extLst>
              <a:ext uri="{FF2B5EF4-FFF2-40B4-BE49-F238E27FC236}">
                <a16:creationId xmlns:a16="http://schemas.microsoft.com/office/drawing/2014/main" id="{2008734B-2EEA-46F3-92EA-0C0C2D46DB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4899" r="-236" b="20101"/>
          <a:stretch/>
        </p:blipFill>
        <p:spPr>
          <a:xfrm>
            <a:off x="13095062" y="4982277"/>
            <a:ext cx="1517904" cy="1517904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>
            <a:extLst>
              <a:ext uri="{FF2B5EF4-FFF2-40B4-BE49-F238E27FC236}">
                <a16:creationId xmlns:a16="http://schemas.microsoft.com/office/drawing/2014/main" id="{6F9C8F9C-9337-4500-9D56-B6ADD763A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3F80A002-6C86-45DB-B6FB-A25348949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20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05D41E6-0934-4ACC-A586-FB481F33DFB0}"/>
              </a:ext>
            </a:extLst>
          </p:cNvPr>
          <p:cNvSpPr txBox="1"/>
          <p:nvPr/>
        </p:nvSpPr>
        <p:spPr>
          <a:xfrm>
            <a:off x="6400800" y="115461"/>
            <a:ext cx="518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Upload de cursos</a:t>
            </a:r>
          </a:p>
        </p:txBody>
      </p:sp>
      <p:pic>
        <p:nvPicPr>
          <p:cNvPr id="18" name="Imagem 17" descr="Forma&#10;&#10;Descrição gerada automaticamente com confiança média">
            <a:extLst>
              <a:ext uri="{FF2B5EF4-FFF2-40B4-BE49-F238E27FC236}">
                <a16:creationId xmlns:a16="http://schemas.microsoft.com/office/drawing/2014/main" id="{2C95EF50-7D56-4163-97F1-07A1B18E70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38" y="1772289"/>
            <a:ext cx="13102337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740D246D-6A09-4920-8188-8CCFF0E23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A1B227B9-7242-4F75-8B62-EDB2234DB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21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4490321" y="197703"/>
            <a:ext cx="9307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Criação de turma para um curso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05DB3E82-555F-42A6-8382-1534EA21F8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06" y="1772955"/>
            <a:ext cx="13080587" cy="736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id="{8AD3ED97-A59B-47E4-A4A8-E3CA86C9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365307" y="366477"/>
            <a:ext cx="3557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cursos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4DA8A53D-320D-4614-9B79-44AF8A757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41" y="1675969"/>
            <a:ext cx="13424917" cy="7562703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0B3EAEA-3A37-4194-B22D-77985008AC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7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209070-DDE0-49CC-AC66-CF208E287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0F2A3A04-9837-4FED-8303-D7BEF4834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23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307599" y="366477"/>
            <a:ext cx="3672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turmas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C6D52791-D47D-42A0-80E2-6F6AA024B4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36" y="1714724"/>
            <a:ext cx="13287325" cy="74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49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1C41E65-3621-4F04-807A-CBCE6E46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1F31865F-477C-4FBC-895A-D0E17FDC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24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128865" y="366490"/>
            <a:ext cx="4030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Criar questão</a:t>
            </a:r>
          </a:p>
        </p:txBody>
      </p:sp>
      <p:pic>
        <p:nvPicPr>
          <p:cNvPr id="11" name="Imagem 10" descr="Forma&#10;&#10;Descrição gerada automaticamente com confiança média">
            <a:extLst>
              <a:ext uri="{FF2B5EF4-FFF2-40B4-BE49-F238E27FC236}">
                <a16:creationId xmlns:a16="http://schemas.microsoft.com/office/drawing/2014/main" id="{64539E47-EDF4-4F33-891E-18327CC8B1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32" y="1772289"/>
            <a:ext cx="13102336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3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78225D-A029-4DFD-B18C-9B02EE5CD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553EBC14-7F5F-47FA-97F9-9DEA2EA41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25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6991808" y="201995"/>
            <a:ext cx="4304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questões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D79A3872-C7C4-4614-B08C-E01EA8048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09" y="1208230"/>
            <a:ext cx="13398982" cy="75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E7771C-DACF-4041-8286-2DEC7962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8726D9C2-A0EB-4B85-9A67-974F907CC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26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6858000" y="366477"/>
            <a:ext cx="4221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Visualizar logs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4D6512A0-5657-4F4A-B9E0-4C224B504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91" y="1396114"/>
            <a:ext cx="12731938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0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768CE75-48CA-4AE9-908B-989C6360C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CB0C8645-6E11-4039-A357-A2276FDBB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27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0F58EA-5F31-4535-BE47-25D71B4B8C3F}"/>
              </a:ext>
            </a:extLst>
          </p:cNvPr>
          <p:cNvSpPr txBox="1"/>
          <p:nvPr/>
        </p:nvSpPr>
        <p:spPr>
          <a:xfrm>
            <a:off x="4929532" y="366477"/>
            <a:ext cx="843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Detalhes e início de um curso</a:t>
            </a:r>
          </a:p>
        </p:txBody>
      </p:sp>
      <p:pic>
        <p:nvPicPr>
          <p:cNvPr id="11" name="Imagem 10" descr="Forma&#10;&#10;Descrição gerada automaticamente com confiança média">
            <a:extLst>
              <a:ext uri="{FF2B5EF4-FFF2-40B4-BE49-F238E27FC236}">
                <a16:creationId xmlns:a16="http://schemas.microsoft.com/office/drawing/2014/main" id="{BD6F1E1F-8B42-4BC5-8DCA-30B095EB9F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32" y="1772289"/>
            <a:ext cx="13102336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43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F1D1EEE-693D-4CB0-B21D-751DB5A8F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BD830C25-13FD-4E76-8C07-162361438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28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5527912" y="201995"/>
            <a:ext cx="7232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Verificação do progresso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35B718F9-F3ED-4748-BD03-D08C490DE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23" y="1406532"/>
            <a:ext cx="12694953" cy="71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5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C4BEDB-3D4B-4072-B1E7-348596AA5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C7EBA8BF-ACA5-4A04-8E25-1CE20A1C5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29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3935682" y="366477"/>
            <a:ext cx="10416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Visualizando cursos, turmas e alunos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1B75236A-E328-4413-BFB8-26492A4B67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65" y="1371766"/>
            <a:ext cx="12935469" cy="72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Bárbara </a:t>
              </a:r>
              <a:r>
                <a:rPr lang="pt-BR" sz="2500" spc="100" dirty="0" err="1">
                  <a:solidFill>
                    <a:srgbClr val="FFFFFF"/>
                  </a:solidFill>
                  <a:latin typeface="Open Sauce Light Bold"/>
                </a:rPr>
                <a:t>Bidetti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Anna Yamada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Felipe Silva</a:t>
              </a:r>
            </a:p>
          </p:txBody>
        </p:sp>
      </p:grpSp>
      <p:pic>
        <p:nvPicPr>
          <p:cNvPr id="29" name="Imagem 28" descr="Mulher de cabelo comprido&#10;&#10;Descrição gerada automaticamente">
            <a:extLst>
              <a:ext uri="{FF2B5EF4-FFF2-40B4-BE49-F238E27FC236}">
                <a16:creationId xmlns:a16="http://schemas.microsoft.com/office/drawing/2014/main" id="{FB7A7205-4E2B-4A97-8436-5C7A6DC23D0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7867" r="-584" b="23071"/>
          <a:stretch/>
        </p:blipFill>
        <p:spPr>
          <a:xfrm>
            <a:off x="3650910" y="4982277"/>
            <a:ext cx="1517904" cy="1517904"/>
          </a:xfrm>
          <a:prstGeom prst="ellipse">
            <a:avLst/>
          </a:prstGeom>
        </p:spPr>
      </p:pic>
      <p:pic>
        <p:nvPicPr>
          <p:cNvPr id="31" name="Imagem 30" descr="Mulher sorrindo pousando para foto&#10;&#10;Descrição gerada automaticamente">
            <a:extLst>
              <a:ext uri="{FF2B5EF4-FFF2-40B4-BE49-F238E27FC236}">
                <a16:creationId xmlns:a16="http://schemas.microsoft.com/office/drawing/2014/main" id="{37BAB16A-56B9-4944-BA89-09986A62A1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 b="21095"/>
          <a:stretch/>
        </p:blipFill>
        <p:spPr>
          <a:xfrm>
            <a:off x="8348569" y="4996291"/>
            <a:ext cx="1517904" cy="1517904"/>
          </a:xfrm>
          <a:prstGeom prst="ellipse">
            <a:avLst/>
          </a:prstGeom>
        </p:spPr>
      </p:pic>
      <p:pic>
        <p:nvPicPr>
          <p:cNvPr id="33" name="Imagem 32" descr="Homem com óculos de grau&#10;&#10;Descrição gerada automaticamente">
            <a:extLst>
              <a:ext uri="{FF2B5EF4-FFF2-40B4-BE49-F238E27FC236}">
                <a16:creationId xmlns:a16="http://schemas.microsoft.com/office/drawing/2014/main" id="{1E097D1F-538F-4DFC-98F5-E87725F08E4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8297" r="-494" b="19917"/>
          <a:stretch/>
        </p:blipFill>
        <p:spPr>
          <a:xfrm>
            <a:off x="13082706" y="4984083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1514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533400" y="2018713"/>
            <a:ext cx="8065814" cy="6319087"/>
            <a:chOff x="0" y="0"/>
            <a:chExt cx="8092121" cy="8425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657194"/>
              <a:ext cx="8092121" cy="3385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Banco de dados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411" y="4523626"/>
              <a:ext cx="4241298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05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30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1877" y="1626910"/>
            <a:ext cx="8065814" cy="76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17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FC68AF4D-53BF-486B-B17D-03EEE3DAB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1694"/>
            <a:ext cx="18288000" cy="57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0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Burndown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411" y="4523626"/>
              <a:ext cx="4241298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06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32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1877" y="1626910"/>
            <a:ext cx="8065814" cy="76313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33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8" name="Imagem 17" descr="Gráfico, Gráfico de linhas&#10;&#10;Descrição gerada automaticamente">
            <a:extLst>
              <a:ext uri="{FF2B5EF4-FFF2-40B4-BE49-F238E27FC236}">
                <a16:creationId xmlns:a16="http://schemas.microsoft.com/office/drawing/2014/main" id="{EB2EC658-1617-440F-9E05-2E28ECEEB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0" y="1166458"/>
            <a:ext cx="12805839" cy="79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55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34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221564" y="1638300"/>
            <a:ext cx="8471140" cy="7339811"/>
            <a:chOff x="-1614066" y="0"/>
            <a:chExt cx="11294853" cy="9786416"/>
          </a:xfrm>
        </p:grpSpPr>
        <p:sp>
          <p:nvSpPr>
            <p:cNvPr id="12" name="TextBox 12"/>
            <p:cNvSpPr txBox="1"/>
            <p:nvPr/>
          </p:nvSpPr>
          <p:spPr>
            <a:xfrm>
              <a:off x="-1614066" y="2673679"/>
              <a:ext cx="11294853" cy="33855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Tecnologias</a:t>
              </a: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utilizadas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4178" y="6045653"/>
              <a:ext cx="5303764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07 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10800000">
              <a:off x="4033361" y="7823201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7" name="Picture 12">
            <a:extLst>
              <a:ext uri="{FF2B5EF4-FFF2-40B4-BE49-F238E27FC236}">
                <a16:creationId xmlns:a16="http://schemas.microsoft.com/office/drawing/2014/main" id="{25D6C7D2-72A8-4CBE-8335-6865E9220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5400" y="3802574"/>
            <a:ext cx="7375094" cy="26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0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35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F6D67C75-D8F2-4A99-ABC3-CD48AF0184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60" y="573353"/>
            <a:ext cx="2293672" cy="2293672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8EE2B117-EA54-47BC-AA1E-26F9B67769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977" y1="62356" x2="45977" y2="62356"/>
                        <a14:foregroundMark x1="54598" y1="52874" x2="54598" y2="52874"/>
                        <a14:foregroundMark x1="57184" y1="47701" x2="57184" y2="47701"/>
                        <a14:foregroundMark x1="23851" y1="48276" x2="23851" y2="48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72" t="19680" r="14788" b="18069"/>
          <a:stretch/>
        </p:blipFill>
        <p:spPr>
          <a:xfrm>
            <a:off x="7586885" y="6242045"/>
            <a:ext cx="3967590" cy="3646185"/>
          </a:xfrm>
          <a:prstGeom prst="rect">
            <a:avLst/>
          </a:prstGeom>
        </p:spPr>
      </p:pic>
      <p:pic>
        <p:nvPicPr>
          <p:cNvPr id="21" name="Imagem 20" descr="Logotipo, Ícone&#10;&#10;Descrição gerada automaticamente">
            <a:extLst>
              <a:ext uri="{FF2B5EF4-FFF2-40B4-BE49-F238E27FC236}">
                <a16:creationId xmlns:a16="http://schemas.microsoft.com/office/drawing/2014/main" id="{9E2E5851-AA33-401A-B156-1ADF649537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1741279"/>
            <a:ext cx="4147498" cy="4147498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6CEE9AAE-018B-41B5-B660-F9F16AEFB4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88" y="5145410"/>
            <a:ext cx="4672311" cy="4820268"/>
          </a:xfrm>
          <a:prstGeom prst="rect">
            <a:avLst/>
          </a:prstGeom>
        </p:spPr>
      </p:pic>
      <p:pic>
        <p:nvPicPr>
          <p:cNvPr id="25" name="Imagem 24" descr="Uma imagem contendo texto, placar, desenho&#10;&#10;Descrição gerada automaticamente">
            <a:extLst>
              <a:ext uri="{FF2B5EF4-FFF2-40B4-BE49-F238E27FC236}">
                <a16:creationId xmlns:a16="http://schemas.microsoft.com/office/drawing/2014/main" id="{B01CD65F-E8D6-40AD-883D-D8E3A75499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404" b="95673" l="10000" r="90000">
                        <a14:foregroundMark x1="53000" y1="6442" x2="53000" y2="6442"/>
                        <a14:foregroundMark x1="19667" y1="6058" x2="28333" y2="7885"/>
                        <a14:foregroundMark x1="36000" y1="3077" x2="47222" y2="2404"/>
                        <a14:foregroundMark x1="20333" y1="10096" x2="19889" y2="10481"/>
                        <a14:foregroundMark x1="28333" y1="11731" x2="29667" y2="8846"/>
                        <a14:foregroundMark x1="18444" y1="12115" x2="21556" y2="8654"/>
                        <a14:foregroundMark x1="53222" y1="11731" x2="54000" y2="6923"/>
                        <a14:foregroundMark x1="54000" y1="6923" x2="62333" y2="5865"/>
                        <a14:foregroundMark x1="62333" y1="5865" x2="66556" y2="10481"/>
                        <a14:foregroundMark x1="66556" y1="10481" x2="66556" y2="10481"/>
                        <a14:foregroundMark x1="74556" y1="2788" x2="75222" y2="11058"/>
                        <a14:foregroundMark x1="75222" y1="11058" x2="79000" y2="11538"/>
                        <a14:foregroundMark x1="54889" y1="53942" x2="61000" y2="54038"/>
                        <a14:foregroundMark x1="61000" y1="54038" x2="70111" y2="60000"/>
                        <a14:foregroundMark x1="70111" y1="60000" x2="68667" y2="72019"/>
                        <a14:foregroundMark x1="68667" y1="72019" x2="53000" y2="78173"/>
                        <a14:foregroundMark x1="56111" y1="37596" x2="67778" y2="37212"/>
                        <a14:foregroundMark x1="67778" y1="37212" x2="72889" y2="37212"/>
                        <a14:foregroundMark x1="41333" y1="39423" x2="33333" y2="53462"/>
                        <a14:foregroundMark x1="33333" y1="53462" x2="44000" y2="57404"/>
                        <a14:foregroundMark x1="44000" y1="57404" x2="45778" y2="57404"/>
                        <a14:foregroundMark x1="67000" y1="24423" x2="78444" y2="28365"/>
                        <a14:foregroundMark x1="78444" y1="28365" x2="84889" y2="58173"/>
                        <a14:foregroundMark x1="84889" y1="58173" x2="78222" y2="73750"/>
                        <a14:foregroundMark x1="78222" y1="73750" x2="77778" y2="79231"/>
                        <a14:foregroundMark x1="77778" y1="79231" x2="70333" y2="85769"/>
                        <a14:foregroundMark x1="70333" y1="85769" x2="54000" y2="86058"/>
                        <a14:foregroundMark x1="37667" y1="91538" x2="46222" y2="91731"/>
                        <a14:foregroundMark x1="46222" y1="91731" x2="66111" y2="87692"/>
                        <a14:foregroundMark x1="52333" y1="95192" x2="45889" y2="95673"/>
                        <a14:foregroundMark x1="45889" y1="95673" x2="44444" y2="9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988" y="6069363"/>
            <a:ext cx="1837126" cy="2122901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EEA8C0C1-B569-4EB8-BF7B-AAFD5D8F0D3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11" y="601598"/>
            <a:ext cx="1307036" cy="1844788"/>
          </a:xfrm>
          <a:prstGeom prst="rect">
            <a:avLst/>
          </a:prstGeom>
        </p:spPr>
      </p:pic>
      <p:pic>
        <p:nvPicPr>
          <p:cNvPr id="31" name="Imagem 30" descr="Logotipo&#10;&#10;Descrição gerada automaticamente">
            <a:extLst>
              <a:ext uri="{FF2B5EF4-FFF2-40B4-BE49-F238E27FC236}">
                <a16:creationId xmlns:a16="http://schemas.microsoft.com/office/drawing/2014/main" id="{378B3635-2593-4A2B-B837-6379C9669FFD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6"/>
          <a:stretch/>
        </p:blipFill>
        <p:spPr>
          <a:xfrm>
            <a:off x="7354056" y="950849"/>
            <a:ext cx="3683843" cy="4324871"/>
          </a:xfrm>
          <a:prstGeom prst="rect">
            <a:avLst/>
          </a:prstGeom>
        </p:spPr>
      </p:pic>
      <p:pic>
        <p:nvPicPr>
          <p:cNvPr id="33" name="Imagem 32" descr="Uma imagem contendo Código QR&#10;&#10;Descrição gerada automaticamente">
            <a:extLst>
              <a:ext uri="{FF2B5EF4-FFF2-40B4-BE49-F238E27FC236}">
                <a16:creationId xmlns:a16="http://schemas.microsoft.com/office/drawing/2014/main" id="{F48FCD4D-F102-43C7-B897-20ADA8501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0000" l="10000" r="90000">
                        <a14:foregroundMark x1="43846" y1="42692" x2="46154" y2="71538"/>
                        <a14:foregroundMark x1="46154" y1="71538" x2="40385" y2="76154"/>
                        <a14:foregroundMark x1="65769" y1="39615" x2="55385" y2="61154"/>
                        <a14:foregroundMark x1="55385" y1="61154" x2="61923" y2="72308"/>
                        <a14:foregroundMark x1="68077" y1="39615" x2="57692" y2="57308"/>
                        <a14:foregroundMark x1="57692" y1="57308" x2="65000" y2="72308"/>
                        <a14:foregroundMark x1="65000" y1="72308" x2="61154" y2="75385"/>
                        <a14:foregroundMark x1="46923" y1="37692" x2="44615" y2="73462"/>
                        <a14:foregroundMark x1="44615" y1="73462" x2="30000" y2="75385"/>
                        <a14:foregroundMark x1="30000" y1="75385" x2="30000" y2="75385"/>
                        <a14:foregroundMark x1="70000" y1="39615" x2="56538" y2="51923"/>
                        <a14:foregroundMark x1="56538" y1="51923" x2="57692" y2="57692"/>
                        <a14:foregroundMark x1="61923" y1="57692" x2="72692" y2="73462"/>
                        <a14:foregroundMark x1="72692" y1="73462" x2="55769" y2="77308"/>
                        <a14:foregroundMark x1="58077" y1="54615" x2="64615" y2="40000"/>
                        <a14:foregroundMark x1="64615" y1="40000" x2="69615" y2="38846"/>
                        <a14:foregroundMark x1="66538" y1="36923" x2="51154" y2="53077"/>
                        <a14:foregroundMark x1="51154" y1="53077" x2="51154" y2="53462"/>
                        <a14:foregroundMark x1="46154" y1="5000" x2="45000" y2="15000"/>
                        <a14:foregroundMark x1="40769" y1="14615" x2="44231" y2="14231"/>
                        <a14:foregroundMark x1="51538" y1="15000" x2="53077" y2="14615"/>
                        <a14:foregroundMark x1="55769" y1="14231" x2="59231" y2="13846"/>
                        <a14:foregroundMark x1="59615" y1="12308" x2="59615" y2="10385"/>
                        <a14:foregroundMark x1="51923" y1="9231" x2="59231" y2="10000"/>
                        <a14:foregroundMark x1="51538" y1="6154" x2="51923" y2="8846"/>
                        <a14:foregroundMark x1="54231" y1="5000" x2="59231" y2="5769"/>
                        <a14:foregroundMark x1="62308" y1="39231" x2="57308" y2="44231"/>
                        <a14:foregroundMark x1="55000" y1="6154" x2="56154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06" y="3226751"/>
            <a:ext cx="1812465" cy="18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5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7335" y="2848252"/>
            <a:ext cx="5780302" cy="4646004"/>
            <a:chOff x="0" y="57149"/>
            <a:chExt cx="7707069" cy="6194671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49"/>
              <a:ext cx="7707069" cy="263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</a:pP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Obrigada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 pela </a:t>
              </a: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atenção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70963"/>
              <a:ext cx="7707069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QR </a:t>
              </a:r>
              <a:r>
                <a:rPr lang="pt-BR" sz="5000" dirty="0" err="1">
                  <a:solidFill>
                    <a:srgbClr val="FFFFFF"/>
                  </a:solidFill>
                  <a:latin typeface="Glacial Indifference"/>
                </a:rPr>
                <a:t>Code</a:t>
              </a: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 do nosso repositório:</a:t>
              </a:r>
              <a:endParaRPr lang="en-US" sz="5000" dirty="0">
                <a:solidFill>
                  <a:srgbClr val="FFFFFF"/>
                </a:solidFill>
                <a:latin typeface="Glacial Indifferenc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9" name="TextBox 19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40</a:t>
              </a:r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23" name="Imagem 22" descr="Código QR&#10;&#10;Descrição gerada automaticamente">
            <a:extLst>
              <a:ext uri="{FF2B5EF4-FFF2-40B4-BE49-F238E27FC236}">
                <a16:creationId xmlns:a16="http://schemas.microsoft.com/office/drawing/2014/main" id="{2B75ADDD-BA50-48E7-AEF6-78412E3739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253349"/>
            <a:ext cx="5780301" cy="57803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2764" y="66968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Rafael Furtado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13744" y="66968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Nicholas Roque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pic>
        <p:nvPicPr>
          <p:cNvPr id="24" name="Imagem 23" descr="Homem com óculos de grau&#10;&#10;Descrição gerada automaticamente">
            <a:extLst>
              <a:ext uri="{FF2B5EF4-FFF2-40B4-BE49-F238E27FC236}">
                <a16:creationId xmlns:a16="http://schemas.microsoft.com/office/drawing/2014/main" id="{827FE4F2-6F0A-4F5C-A3E3-648BC25749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 b="21453"/>
          <a:stretch/>
        </p:blipFill>
        <p:spPr>
          <a:xfrm>
            <a:off x="6127971" y="4991100"/>
            <a:ext cx="1517904" cy="1517904"/>
          </a:xfrm>
          <a:prstGeom prst="ellipse">
            <a:avLst/>
          </a:prstGeom>
        </p:spPr>
      </p:pic>
      <p:pic>
        <p:nvPicPr>
          <p:cNvPr id="26" name="Imagem 25" descr="Pessoa posando para foto&#10;&#10;Descrição gerada automaticamente">
            <a:extLst>
              <a:ext uri="{FF2B5EF4-FFF2-40B4-BE49-F238E27FC236}">
                <a16:creationId xmlns:a16="http://schemas.microsoft.com/office/drawing/2014/main" id="{6A3A1E9C-67C2-459B-A098-FD2536BFBD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4487" r="-817" b="21139"/>
          <a:stretch/>
        </p:blipFill>
        <p:spPr>
          <a:xfrm>
            <a:off x="10815891" y="4991100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558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05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8919" y="2018713"/>
            <a:ext cx="6626123" cy="6761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432114" y="2014436"/>
            <a:ext cx="6069091" cy="6327642"/>
            <a:chOff x="0" y="0"/>
            <a:chExt cx="8092121" cy="84368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Desafio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78052" y="4512543"/>
              <a:ext cx="3813689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01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73642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87631" y="3674021"/>
            <a:ext cx="4604065" cy="670751"/>
            <a:chOff x="0" y="0"/>
            <a:chExt cx="6138753" cy="894335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5146736" y="-97682"/>
              <a:ext cx="894335" cy="1089699"/>
              <a:chOff x="0" y="0"/>
              <a:chExt cx="2354580" cy="28689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698002" y="0"/>
              <a:ext cx="4895902" cy="894335"/>
              <a:chOff x="0" y="0"/>
              <a:chExt cx="1133005" cy="20696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33005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133005" h="206966">
                    <a:moveTo>
                      <a:pt x="0" y="0"/>
                    </a:moveTo>
                    <a:lnTo>
                      <a:pt x="1133005" y="0"/>
                    </a:lnTo>
                    <a:lnTo>
                      <a:pt x="1133005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87631" y="2094913"/>
            <a:ext cx="7956369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O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nosso</a:t>
            </a: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desafio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7631" y="4744113"/>
            <a:ext cx="7821983" cy="10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pt-BR" sz="1800" spc="72" dirty="0">
                <a:solidFill>
                  <a:srgbClr val="000000"/>
                </a:solidFill>
                <a:latin typeface="Open Sauce Light"/>
              </a:rPr>
              <a:t>Nosso cliente possui preocupação em oferecer treinamentos de forma gratuita aos funcionários de organizações. Devemos desenvolver uma plataforma </a:t>
            </a:r>
            <a:r>
              <a:rPr lang="pt-BR" sz="1800" spc="72">
                <a:solidFill>
                  <a:srgbClr val="000000"/>
                </a:solidFill>
                <a:latin typeface="Open Sauce Light"/>
              </a:rPr>
              <a:t>web para </a:t>
            </a:r>
            <a:r>
              <a:rPr lang="pt-BR" sz="1800" spc="72" dirty="0">
                <a:solidFill>
                  <a:srgbClr val="000000"/>
                </a:solidFill>
                <a:latin typeface="Open Sauce Light"/>
              </a:rPr>
              <a:t>satisfazê-lo.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06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9614" y="1330318"/>
            <a:ext cx="7301861" cy="808053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3804505"/>
            <a:ext cx="3932599" cy="38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Visão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geral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do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endParaRPr lang="en-US" sz="2394" spc="95" dirty="0">
              <a:solidFill>
                <a:srgbClr val="FFFFFF"/>
              </a:solidFill>
              <a:latin typeface="Open Sauce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07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435114" y="4221352"/>
            <a:ext cx="1423672" cy="1198452"/>
            <a:chOff x="0" y="0"/>
            <a:chExt cx="1898229" cy="159793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5646314">
              <a:off x="295205" y="-9981"/>
              <a:ext cx="1485925" cy="161789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9248"/>
              <a:ext cx="1381233" cy="120544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1209592" y="4118616"/>
            <a:ext cx="1279385" cy="1213424"/>
            <a:chOff x="0" y="0"/>
            <a:chExt cx="1705846" cy="161789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85925" cy="161789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21805" y="434431"/>
              <a:ext cx="1284041" cy="107859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5570792" y="2452089"/>
            <a:ext cx="7146415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pt-BR" sz="9000" dirty="0">
                <a:solidFill>
                  <a:srgbClr val="000000"/>
                </a:solidFill>
                <a:latin typeface="Glacial Indifference"/>
              </a:rPr>
              <a:t>R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esolução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088958" y="5540395"/>
            <a:ext cx="4383161" cy="1905878"/>
            <a:chOff x="0" y="-19049"/>
            <a:chExt cx="5844215" cy="254116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20089"/>
              <a:ext cx="5844215" cy="1802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pt-BR" spc="72" dirty="0">
                  <a:solidFill>
                    <a:srgbClr val="000000"/>
                  </a:solidFill>
                  <a:latin typeface="Open Sauce Light"/>
                </a:rPr>
                <a:t>E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stamos encarregados de desenvolver um LMS, que permitirá upload de cursos </a:t>
              </a:r>
              <a:r>
                <a:rPr lang="pt-BR" sz="1800" spc="72" dirty="0" err="1">
                  <a:solidFill>
                    <a:srgbClr val="000000"/>
                  </a:solidFill>
                  <a:latin typeface="Open Sauce Light"/>
                </a:rPr>
                <a:t>Scorm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, assim como foi solicitado pelo cliente.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Nossa</a:t>
              </a:r>
              <a:r>
                <a:rPr lang="en-US" sz="2499" spc="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solução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15881" y="5540395"/>
            <a:ext cx="4383161" cy="1905878"/>
            <a:chOff x="0" y="-19049"/>
            <a:chExt cx="5844215" cy="254116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20089"/>
              <a:ext cx="5844215" cy="1802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ensino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qualidade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através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instrumentos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aprendizagem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, de forma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evitar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massividade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dos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Hipótese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08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404366" y="1497582"/>
            <a:ext cx="6337268" cy="729183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pt-BR" sz="9000" dirty="0">
                  <a:solidFill>
                    <a:srgbClr val="000000"/>
                  </a:solidFill>
                  <a:latin typeface="Glacial Indifference"/>
                </a:rPr>
                <a:t>O produto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55559" y="4474391"/>
              <a:ext cx="4381002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02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09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887859" y="3515319"/>
            <a:ext cx="6276620" cy="4264347"/>
            <a:chOff x="0" y="76200"/>
            <a:chExt cx="8368827" cy="568579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200"/>
              <a:ext cx="8368827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Objetivos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8677"/>
              <a:ext cx="7409956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O que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nossa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plataforma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deve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fazer</a:t>
              </a:r>
              <a:endParaRPr lang="en-US" sz="6500" dirty="0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31864" y="2113820"/>
            <a:ext cx="7222104" cy="4280851"/>
            <a:chOff x="-36945" y="-57151"/>
            <a:chExt cx="9629471" cy="57078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1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visualização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e download de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arquivos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biblioteca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24452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e o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pílulas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conhecimento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esses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310283"/>
              <a:ext cx="9592526" cy="134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Disponibilizar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relatórios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administradores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qu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eles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possam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analisar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dados 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verificar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quais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as reais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necessidades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dos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usuários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4789908" y="-3296943"/>
              <a:ext cx="12710" cy="959252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AutoShape 17"/>
            <p:cNvSpPr/>
            <p:nvPr/>
          </p:nvSpPr>
          <p:spPr>
            <a:xfrm rot="16200000">
              <a:off x="4752968" y="-1110717"/>
              <a:ext cx="12700" cy="9592526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AutoShape 17">
            <a:extLst>
              <a:ext uri="{FF2B5EF4-FFF2-40B4-BE49-F238E27FC236}">
                <a16:creationId xmlns:a16="http://schemas.microsoft.com/office/drawing/2014/main" id="{3B49CA51-98F0-407C-9140-A84B79B284D2}"/>
              </a:ext>
            </a:extLst>
          </p:cNvPr>
          <p:cNvSpPr/>
          <p:nvPr/>
        </p:nvSpPr>
        <p:spPr>
          <a:xfrm rot="16200000">
            <a:off x="12424299" y="3300057"/>
            <a:ext cx="9525" cy="71943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E5A5166-FF38-49A1-BB72-F6A144A8F168}"/>
              </a:ext>
            </a:extLst>
          </p:cNvPr>
          <p:cNvSpPr txBox="1"/>
          <p:nvPr/>
        </p:nvSpPr>
        <p:spPr>
          <a:xfrm>
            <a:off x="8831864" y="7399837"/>
            <a:ext cx="7194395" cy="65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Oferecer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ensino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qualidade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utilizando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as ferramentas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aprendizagem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(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cursos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textos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quizzes etc.)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419</Words>
  <Application>Microsoft Office PowerPoint</Application>
  <PresentationFormat>Personalizar</PresentationFormat>
  <Paragraphs>123</Paragraphs>
  <Slides>36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3" baseType="lpstr">
      <vt:lpstr>Glacial Indifference</vt:lpstr>
      <vt:lpstr>Glacial Indifference Bold</vt:lpstr>
      <vt:lpstr>Arial</vt:lpstr>
      <vt:lpstr>Open Sauce Light Bold</vt:lpstr>
      <vt:lpstr>Open Sauce Light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Bárbara Port</dc:creator>
  <cp:lastModifiedBy>BARBARA DOS SANTOS PORT</cp:lastModifiedBy>
  <cp:revision>31</cp:revision>
  <dcterms:created xsi:type="dcterms:W3CDTF">2006-08-16T00:00:00Z</dcterms:created>
  <dcterms:modified xsi:type="dcterms:W3CDTF">2021-05-17T18:23:13Z</dcterms:modified>
  <dc:identifier>DAEcztCdfgE</dc:identifier>
</cp:coreProperties>
</file>